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1" r:id="rId3"/>
    <p:sldId id="272" r:id="rId4"/>
    <p:sldId id="258" r:id="rId5"/>
    <p:sldId id="259" r:id="rId6"/>
    <p:sldId id="260" r:id="rId7"/>
    <p:sldId id="261" r:id="rId8"/>
    <p:sldId id="262" r:id="rId9"/>
    <p:sldId id="263" r:id="rId10"/>
    <p:sldId id="273" r:id="rId11"/>
    <p:sldId id="274" r:id="rId12"/>
    <p:sldId id="275" r:id="rId13"/>
    <p:sldId id="276" r:id="rId14"/>
    <p:sldId id="277" r:id="rId15"/>
    <p:sldId id="264" r:id="rId16"/>
    <p:sldId id="265" r:id="rId17"/>
    <p:sldId id="266" r:id="rId18"/>
    <p:sldId id="267" r:id="rId19"/>
    <p:sldId id="269" r:id="rId20"/>
    <p:sldId id="26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4B60D-88A7-492F-B8FF-EFA21B5FBBBD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9FA9-A581-4FCD-80F6-A303B4586D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4B60D-88A7-492F-B8FF-EFA21B5FBBBD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9FA9-A581-4FCD-80F6-A303B4586D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4B60D-88A7-492F-B8FF-EFA21B5FBBBD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9FA9-A581-4FCD-80F6-A303B4586D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4B60D-88A7-492F-B8FF-EFA21B5FBBBD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9FA9-A581-4FCD-80F6-A303B4586D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4B60D-88A7-492F-B8FF-EFA21B5FBBBD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9FA9-A581-4FCD-80F6-A303B4586D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4B60D-88A7-492F-B8FF-EFA21B5FBBBD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9FA9-A581-4FCD-80F6-A303B4586D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4B60D-88A7-492F-B8FF-EFA21B5FBBBD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9FA9-A581-4FCD-80F6-A303B4586D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4B60D-88A7-492F-B8FF-EFA21B5FBBBD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9FA9-A581-4FCD-80F6-A303B4586D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4B60D-88A7-492F-B8FF-EFA21B5FBBBD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9FA9-A581-4FCD-80F6-A303B4586D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4B60D-88A7-492F-B8FF-EFA21B5FBBBD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9FA9-A581-4FCD-80F6-A303B4586D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4B60D-88A7-492F-B8FF-EFA21B5FBBBD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B9FA9-A581-4FCD-80F6-A303B4586D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4B60D-88A7-492F-B8FF-EFA21B5FBBBD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B9FA9-A581-4FCD-80F6-A303B4586D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800" y="323850"/>
            <a:ext cx="8280400" cy="621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3-11-11 RPS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Instruct staff to put hands on all routine air monitors and report equipment status</a:t>
            </a:r>
          </a:p>
          <a:p>
            <a:r>
              <a:rPr lang="en-US" dirty="0" smtClean="0"/>
              <a:t>Contact sampling partners to give notice of possible future increased environmental sampling.</a:t>
            </a:r>
          </a:p>
          <a:p>
            <a:r>
              <a:rPr lang="en-US" dirty="0" smtClean="0"/>
              <a:t>Submit RE for possible use of backup contract lab for analysis efforts.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RPS Routine Monitoring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24/7 365 days a year low volume air monitoring around all fixed nuclear facilities. (Analyzed weekly at 12 sites)</a:t>
            </a:r>
          </a:p>
          <a:p>
            <a:r>
              <a:rPr lang="en-US" dirty="0" smtClean="0"/>
              <a:t>24 hour high volume air sampling: Morganton, Currituck, Albemarle, Raleigh (Analyzed monthly)</a:t>
            </a:r>
          </a:p>
          <a:p>
            <a:r>
              <a:rPr lang="en-US" dirty="0" smtClean="0"/>
              <a:t>Monthly milk producers; “raw” water, “finished” water, surface water and sewage</a:t>
            </a:r>
          </a:p>
          <a:p>
            <a:r>
              <a:rPr lang="en-US" dirty="0" smtClean="0"/>
              <a:t>Quarterly shellfish</a:t>
            </a:r>
          </a:p>
          <a:p>
            <a:r>
              <a:rPr lang="en-US" dirty="0" smtClean="0"/>
              <a:t>Semiannual Vegetation, Soil, Fish and Groundwater</a:t>
            </a:r>
          </a:p>
          <a:p>
            <a:r>
              <a:rPr lang="en-US" dirty="0" smtClean="0"/>
              <a:t>Annual TLD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" y="257175"/>
            <a:ext cx="8458200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900" y="352425"/>
            <a:ext cx="8204200" cy="615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5344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5344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600" y="266700"/>
            <a:ext cx="84328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00" y="295275"/>
            <a:ext cx="8356600" cy="626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 of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3-11-11 Residents within 3 km of Reactor 1 evacuated. Those within 10km sheltered.</a:t>
            </a:r>
          </a:p>
          <a:p>
            <a:r>
              <a:rPr lang="en-US" dirty="0" smtClean="0"/>
              <a:t>3-16-11 NRC recommended US Citizens to evacuate if within 50 miles or 80 km. Japan evacuated its Citizens within 12 miles or 20km</a:t>
            </a:r>
          </a:p>
          <a:p>
            <a:r>
              <a:rPr lang="en-US" dirty="0" smtClean="0"/>
              <a:t>3-25-11 Japan amended its evacuation to 18 miles or 30 km.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3-25-11 NC nuclear power plants report minimum levels of I-131 in Air Samples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3-26-11 RPS increases </a:t>
            </a:r>
            <a:r>
              <a:rPr lang="en-US" dirty="0" err="1" smtClean="0"/>
              <a:t>env</a:t>
            </a:r>
            <a:r>
              <a:rPr lang="en-US" dirty="0" smtClean="0"/>
              <a:t>. sampling effort</a:t>
            </a:r>
          </a:p>
          <a:p>
            <a:r>
              <a:rPr lang="en-US" dirty="0" smtClean="0"/>
              <a:t>4-12-11 to 7-6-11 RPS reports some combination of I-131, Cs-137, or Cs-134 in 72 of 577 Samples. </a:t>
            </a:r>
          </a:p>
          <a:p>
            <a:r>
              <a:rPr lang="en-US" dirty="0" smtClean="0"/>
              <a:t>No detection in Surface Water, Drinking or Shellfish</a:t>
            </a:r>
          </a:p>
          <a:p>
            <a:r>
              <a:rPr lang="en-US" dirty="0" smtClean="0"/>
              <a:t>5-11-11 RPS last detection of fission products.</a:t>
            </a:r>
          </a:p>
          <a:p>
            <a:r>
              <a:rPr lang="en-US" dirty="0" smtClean="0"/>
              <a:t>No Public health threat to date or expected.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RPS Sample 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33400" y="838200"/>
          <a:ext cx="8229600" cy="579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Sample Media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RPS Results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Regulatory Limit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RPS  Invest. Limit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Air Particulate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.01 to .03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pCi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/m3        I-131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1.0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pCi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/m3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 </a:t>
                      </a:r>
                      <a:r>
                        <a:rPr lang="en-US" dirty="0" err="1" smtClean="0"/>
                        <a:t>pCi</a:t>
                      </a:r>
                      <a:r>
                        <a:rPr lang="en-US" dirty="0" smtClean="0"/>
                        <a:t>/m3 I-131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Air Iodine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.05 to .20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pCi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/m3        I-131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pCi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/m3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 </a:t>
                      </a:r>
                      <a:r>
                        <a:rPr lang="en-US" dirty="0" err="1" smtClean="0"/>
                        <a:t>pCi</a:t>
                      </a:r>
                      <a:r>
                        <a:rPr lang="en-US" dirty="0" smtClean="0"/>
                        <a:t>/m3 I-131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Milk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9.0 to 10.0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pCi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/L         I-131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4,700 </a:t>
                      </a:r>
                      <a:r>
                        <a:rPr lang="en-US" dirty="0" err="1" smtClean="0"/>
                        <a:t>pCi</a:t>
                      </a:r>
                      <a:r>
                        <a:rPr lang="en-US" dirty="0" smtClean="0"/>
                        <a:t>/L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</a:t>
                      </a:r>
                      <a:r>
                        <a:rPr lang="en-US" dirty="0" err="1" smtClean="0"/>
                        <a:t>pCi</a:t>
                      </a:r>
                      <a:r>
                        <a:rPr lang="en-US" dirty="0" smtClean="0"/>
                        <a:t>/L I-131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Vegetation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.02 to .3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pCi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/g  I-131/Cs-137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</a:t>
                      </a:r>
                      <a:r>
                        <a:rPr lang="en-US" dirty="0" err="1" smtClean="0"/>
                        <a:t>pCi</a:t>
                      </a:r>
                      <a:r>
                        <a:rPr lang="en-US" dirty="0" smtClean="0"/>
                        <a:t>/g I-131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Precipitation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&lt;1.0 to 172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pCi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/m2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I-131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</a:t>
                      </a:r>
                      <a:r>
                        <a:rPr lang="en-US" dirty="0" err="1" smtClean="0"/>
                        <a:t>pCi</a:t>
                      </a:r>
                      <a:r>
                        <a:rPr lang="en-US" dirty="0" smtClean="0"/>
                        <a:t>/m2 I-131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Surface Water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22.1 </a:t>
                      </a:r>
                      <a:r>
                        <a:rPr lang="en-US" dirty="0" err="1" smtClean="0"/>
                        <a:t>pCi</a:t>
                      </a:r>
                      <a:r>
                        <a:rPr lang="en-US" dirty="0" smtClean="0"/>
                        <a:t>/L  I-131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1,000 </a:t>
                      </a:r>
                      <a:r>
                        <a:rPr lang="en-US" dirty="0" err="1" smtClean="0"/>
                        <a:t>pCi</a:t>
                      </a:r>
                      <a:r>
                        <a:rPr lang="en-US" dirty="0" smtClean="0"/>
                        <a:t>/L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</a:t>
                      </a:r>
                      <a:r>
                        <a:rPr lang="en-US" dirty="0" err="1" smtClean="0"/>
                        <a:t>pCi</a:t>
                      </a:r>
                      <a:r>
                        <a:rPr lang="en-US" dirty="0" smtClean="0"/>
                        <a:t>/L I-131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Soil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None Detected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 </a:t>
                      </a:r>
                      <a:r>
                        <a:rPr lang="en-US" dirty="0" err="1" smtClean="0"/>
                        <a:t>pCi</a:t>
                      </a:r>
                      <a:r>
                        <a:rPr lang="en-US" dirty="0" smtClean="0"/>
                        <a:t>/g</a:t>
                      </a:r>
                      <a:r>
                        <a:rPr lang="en-US" baseline="0" dirty="0" smtClean="0"/>
                        <a:t> I-131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Sewage Effluent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None Detected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10,000 </a:t>
                      </a:r>
                      <a:r>
                        <a:rPr lang="en-US" dirty="0" err="1" smtClean="0"/>
                        <a:t>pCi</a:t>
                      </a:r>
                      <a:r>
                        <a:rPr lang="en-US" dirty="0" smtClean="0"/>
                        <a:t>/L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 </a:t>
                      </a:r>
                      <a:r>
                        <a:rPr lang="en-US" dirty="0" err="1" smtClean="0"/>
                        <a:t>pCi</a:t>
                      </a:r>
                      <a:r>
                        <a:rPr lang="en-US" dirty="0" smtClean="0"/>
                        <a:t>/L I-131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Groundwater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None Detected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pCi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Shellfish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None Detected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</a:t>
                      </a:r>
                      <a:r>
                        <a:rPr lang="en-US" dirty="0" err="1" smtClean="0"/>
                        <a:t>pCi</a:t>
                      </a:r>
                      <a:r>
                        <a:rPr lang="en-US" dirty="0" smtClean="0"/>
                        <a:t>/g</a:t>
                      </a:r>
                      <a:r>
                        <a:rPr lang="en-US" baseline="0" dirty="0" smtClean="0"/>
                        <a:t> Cs-137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None Detected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</a:t>
                      </a:r>
                      <a:r>
                        <a:rPr lang="en-US" dirty="0" err="1" smtClean="0"/>
                        <a:t>pCi</a:t>
                      </a:r>
                      <a:r>
                        <a:rPr lang="en-US" dirty="0" smtClean="0"/>
                        <a:t>/g Cs-137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Food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FDA analyzed 1077 samples from Japan. One sample positive for Cesium-137 – well below DIL.</a:t>
            </a:r>
          </a:p>
          <a:p>
            <a:r>
              <a:rPr lang="en-US" dirty="0" smtClean="0"/>
              <a:t>FDA issues Import Alert 99-33 to deal with Japanese food imports</a:t>
            </a:r>
          </a:p>
          <a:p>
            <a:r>
              <a:rPr lang="en-US" dirty="0" smtClean="0"/>
              <a:t>Food from six prefectures restricted or banned</a:t>
            </a:r>
          </a:p>
          <a:p>
            <a:r>
              <a:rPr lang="en-US" dirty="0" smtClean="0"/>
              <a:t>FDA and Customs and Border Patrol continue to screen all food imports from Japan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EPA Monitoring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Environmental Protection Agency monitored </a:t>
            </a:r>
            <a:r>
              <a:rPr lang="en-US" dirty="0" err="1" smtClean="0"/>
              <a:t>rad</a:t>
            </a:r>
            <a:r>
              <a:rPr lang="en-US" dirty="0" smtClean="0"/>
              <a:t> levels via </a:t>
            </a:r>
            <a:r>
              <a:rPr lang="en-US" dirty="0" err="1" smtClean="0"/>
              <a:t>RadNet</a:t>
            </a:r>
            <a:endParaRPr lang="en-US" dirty="0" smtClean="0"/>
          </a:p>
          <a:p>
            <a:r>
              <a:rPr lang="en-US" dirty="0" smtClean="0"/>
              <a:t>Over 100 continuous air monitors in </a:t>
            </a:r>
            <a:r>
              <a:rPr lang="en-US" dirty="0" err="1" smtClean="0"/>
              <a:t>RadNet</a:t>
            </a:r>
            <a:endParaRPr lang="en-US" dirty="0" smtClean="0"/>
          </a:p>
          <a:p>
            <a:r>
              <a:rPr lang="en-US" dirty="0" smtClean="0"/>
              <a:t>3-18-11 – First reports of elevated </a:t>
            </a:r>
            <a:r>
              <a:rPr lang="en-US" dirty="0" err="1" smtClean="0"/>
              <a:t>rad</a:t>
            </a:r>
            <a:r>
              <a:rPr lang="en-US" dirty="0" smtClean="0"/>
              <a:t> readings in continental US</a:t>
            </a:r>
          </a:p>
          <a:p>
            <a:r>
              <a:rPr lang="en-US" dirty="0" smtClean="0"/>
              <a:t>Trace amounts of I-131 and “other </a:t>
            </a:r>
            <a:r>
              <a:rPr lang="en-US" dirty="0" err="1" smtClean="0"/>
              <a:t>radionuclides</a:t>
            </a:r>
            <a:r>
              <a:rPr lang="en-US" dirty="0" smtClean="0"/>
              <a:t>” detected</a:t>
            </a:r>
          </a:p>
          <a:p>
            <a:r>
              <a:rPr lang="en-US" dirty="0" smtClean="0"/>
              <a:t>5-3-11 – </a:t>
            </a:r>
            <a:r>
              <a:rPr lang="en-US" dirty="0" err="1" smtClean="0"/>
              <a:t>RadNet</a:t>
            </a:r>
            <a:r>
              <a:rPr lang="en-US" dirty="0" smtClean="0"/>
              <a:t> returns to normal operation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333375"/>
            <a:ext cx="8255000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5344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" y="314325"/>
            <a:ext cx="8305800" cy="622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85750"/>
            <a:ext cx="838200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600" y="266700"/>
            <a:ext cx="84328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Ken Kerns, Iowa State University</a:t>
            </a:r>
          </a:p>
          <a:p>
            <a:r>
              <a:rPr lang="en-US" dirty="0" smtClean="0"/>
              <a:t>Thermo Fisher, Inc.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470</Words>
  <Application>Microsoft Office PowerPoint</Application>
  <PresentationFormat>On-screen Show (4:3)</PresentationFormat>
  <Paragraphs>87</Paragraphs>
  <Slides>20</Slides>
  <Notes>0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3-11-11 RPS Actions</vt:lpstr>
      <vt:lpstr>RPS Routine Monitoring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Timeline of Events</vt:lpstr>
      <vt:lpstr>Timeline (cont.)</vt:lpstr>
      <vt:lpstr>RPS Sample Results</vt:lpstr>
      <vt:lpstr>Federal Food Safety</vt:lpstr>
      <vt:lpstr>EPA Monitoring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Acknowledgements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Lee Cox</dc:creator>
  <cp:lastModifiedBy>Laura Pring</cp:lastModifiedBy>
  <cp:revision>44</cp:revision>
  <dcterms:created xsi:type="dcterms:W3CDTF">2011-05-03T19:35:23Z</dcterms:created>
  <dcterms:modified xsi:type="dcterms:W3CDTF">2011-10-07T14:01:48Z</dcterms:modified>
</cp:coreProperties>
</file>